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1364" r:id="rId2"/>
    <p:sldId id="1360" r:id="rId3"/>
    <p:sldId id="1362" r:id="rId4"/>
    <p:sldId id="1363" r:id="rId5"/>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70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9A2B59B-CD70-4FF4-B250-BFDB019B6F18}" type="datetimeFigureOut">
              <a:rPr kumimoji="1" lang="ja-JP" altLang="en-US" smtClean="0"/>
              <a:t>2022/8/10</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0FC286D-7FA2-4D90-AD18-1C233476BF8C}" type="slidenum">
              <a:rPr kumimoji="1" lang="ja-JP" altLang="en-US" smtClean="0"/>
              <a:t>‹#›</a:t>
            </a:fld>
            <a:endParaRPr kumimoji="1" lang="ja-JP" altLang="en-US"/>
          </a:p>
        </p:txBody>
      </p:sp>
    </p:spTree>
    <p:extLst>
      <p:ext uri="{BB962C8B-B14F-4D97-AF65-F5344CB8AC3E}">
        <p14:creationId xmlns:p14="http://schemas.microsoft.com/office/powerpoint/2010/main" val="11521974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7D5CCC7-37FC-4AC7-A5D0-259E75E75B47}" type="datetimeFigureOut">
              <a:rPr kumimoji="1" lang="ja-JP" altLang="en-US" smtClean="0"/>
              <a:t>2022/8/10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A24A2C-1D16-4C32-93BC-7689A86B308E}" type="slidenum">
              <a:rPr kumimoji="1" lang="ja-JP" altLang="en-US" smtClean="0"/>
              <a:t>‹#›</a:t>
            </a:fld>
            <a:endParaRPr kumimoji="1" lang="ja-JP" altLang="en-US"/>
          </a:p>
        </p:txBody>
      </p:sp>
    </p:spTree>
    <p:extLst>
      <p:ext uri="{BB962C8B-B14F-4D97-AF65-F5344CB8AC3E}">
        <p14:creationId xmlns:p14="http://schemas.microsoft.com/office/powerpoint/2010/main" val="2270962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D5CCC7-37FC-4AC7-A5D0-259E75E75B47}" type="datetimeFigureOut">
              <a:rPr kumimoji="1" lang="ja-JP" altLang="en-US" smtClean="0"/>
              <a:t>2022/8/10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A24A2C-1D16-4C32-93BC-7689A86B308E}" type="slidenum">
              <a:rPr kumimoji="1" lang="ja-JP" altLang="en-US" smtClean="0"/>
              <a:t>‹#›</a:t>
            </a:fld>
            <a:endParaRPr kumimoji="1" lang="ja-JP" altLang="en-US"/>
          </a:p>
        </p:txBody>
      </p:sp>
    </p:spTree>
    <p:extLst>
      <p:ext uri="{BB962C8B-B14F-4D97-AF65-F5344CB8AC3E}">
        <p14:creationId xmlns:p14="http://schemas.microsoft.com/office/powerpoint/2010/main" val="233542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D5CCC7-37FC-4AC7-A5D0-259E75E75B47}" type="datetimeFigureOut">
              <a:rPr kumimoji="1" lang="ja-JP" altLang="en-US" smtClean="0"/>
              <a:t>2022/8/10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A24A2C-1D16-4C32-93BC-7689A86B308E}" type="slidenum">
              <a:rPr kumimoji="1" lang="ja-JP" altLang="en-US" smtClean="0"/>
              <a:t>‹#›</a:t>
            </a:fld>
            <a:endParaRPr kumimoji="1" lang="ja-JP" altLang="en-US"/>
          </a:p>
        </p:txBody>
      </p:sp>
    </p:spTree>
    <p:extLst>
      <p:ext uri="{BB962C8B-B14F-4D97-AF65-F5344CB8AC3E}">
        <p14:creationId xmlns:p14="http://schemas.microsoft.com/office/powerpoint/2010/main" val="395098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D5CCC7-37FC-4AC7-A5D0-259E75E75B47}" type="datetimeFigureOut">
              <a:rPr kumimoji="1" lang="ja-JP" altLang="en-US" smtClean="0"/>
              <a:t>2022/8/10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A24A2C-1D16-4C32-93BC-7689A86B308E}" type="slidenum">
              <a:rPr kumimoji="1" lang="ja-JP" altLang="en-US" smtClean="0"/>
              <a:t>‹#›</a:t>
            </a:fld>
            <a:endParaRPr kumimoji="1" lang="ja-JP" altLang="en-US"/>
          </a:p>
        </p:txBody>
      </p:sp>
    </p:spTree>
    <p:extLst>
      <p:ext uri="{BB962C8B-B14F-4D97-AF65-F5344CB8AC3E}">
        <p14:creationId xmlns:p14="http://schemas.microsoft.com/office/powerpoint/2010/main" val="179964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7D5CCC7-37FC-4AC7-A5D0-259E75E75B47}" type="datetimeFigureOut">
              <a:rPr kumimoji="1" lang="ja-JP" altLang="en-US" smtClean="0"/>
              <a:t>2022/8/10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A24A2C-1D16-4C32-93BC-7689A86B308E}" type="slidenum">
              <a:rPr kumimoji="1" lang="ja-JP" altLang="en-US" smtClean="0"/>
              <a:t>‹#›</a:t>
            </a:fld>
            <a:endParaRPr kumimoji="1" lang="ja-JP" altLang="en-US"/>
          </a:p>
        </p:txBody>
      </p:sp>
    </p:spTree>
    <p:extLst>
      <p:ext uri="{BB962C8B-B14F-4D97-AF65-F5344CB8AC3E}">
        <p14:creationId xmlns:p14="http://schemas.microsoft.com/office/powerpoint/2010/main" val="103112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7D5CCC7-37FC-4AC7-A5D0-259E75E75B47}" type="datetimeFigureOut">
              <a:rPr kumimoji="1" lang="ja-JP" altLang="en-US" smtClean="0"/>
              <a:t>2022/8/10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A24A2C-1D16-4C32-93BC-7689A86B308E}" type="slidenum">
              <a:rPr kumimoji="1" lang="ja-JP" altLang="en-US" smtClean="0"/>
              <a:t>‹#›</a:t>
            </a:fld>
            <a:endParaRPr kumimoji="1" lang="ja-JP" altLang="en-US"/>
          </a:p>
        </p:txBody>
      </p:sp>
    </p:spTree>
    <p:extLst>
      <p:ext uri="{BB962C8B-B14F-4D97-AF65-F5344CB8AC3E}">
        <p14:creationId xmlns:p14="http://schemas.microsoft.com/office/powerpoint/2010/main" val="292657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7D5CCC7-37FC-4AC7-A5D0-259E75E75B47}" type="datetimeFigureOut">
              <a:rPr kumimoji="1" lang="ja-JP" altLang="en-US" smtClean="0"/>
              <a:t>2022/8/10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1A24A2C-1D16-4C32-93BC-7689A86B308E}" type="slidenum">
              <a:rPr kumimoji="1" lang="ja-JP" altLang="en-US" smtClean="0"/>
              <a:t>‹#›</a:t>
            </a:fld>
            <a:endParaRPr kumimoji="1" lang="ja-JP" altLang="en-US"/>
          </a:p>
        </p:txBody>
      </p:sp>
    </p:spTree>
    <p:extLst>
      <p:ext uri="{BB962C8B-B14F-4D97-AF65-F5344CB8AC3E}">
        <p14:creationId xmlns:p14="http://schemas.microsoft.com/office/powerpoint/2010/main" val="385050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7D5CCC7-37FC-4AC7-A5D0-259E75E75B47}" type="datetimeFigureOut">
              <a:rPr kumimoji="1" lang="ja-JP" altLang="en-US" smtClean="0"/>
              <a:t>2022/8/10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1A24A2C-1D16-4C32-93BC-7689A86B308E}" type="slidenum">
              <a:rPr kumimoji="1" lang="ja-JP" altLang="en-US" smtClean="0"/>
              <a:t>‹#›</a:t>
            </a:fld>
            <a:endParaRPr kumimoji="1" lang="ja-JP" altLang="en-US"/>
          </a:p>
        </p:txBody>
      </p:sp>
    </p:spTree>
    <p:extLst>
      <p:ext uri="{BB962C8B-B14F-4D97-AF65-F5344CB8AC3E}">
        <p14:creationId xmlns:p14="http://schemas.microsoft.com/office/powerpoint/2010/main" val="41342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5CCC7-37FC-4AC7-A5D0-259E75E75B47}" type="datetimeFigureOut">
              <a:rPr kumimoji="1" lang="ja-JP" altLang="en-US" smtClean="0"/>
              <a:t>2022/8/10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1A24A2C-1D16-4C32-93BC-7689A86B308E}" type="slidenum">
              <a:rPr kumimoji="1" lang="ja-JP" altLang="en-US" smtClean="0"/>
              <a:t>‹#›</a:t>
            </a:fld>
            <a:endParaRPr kumimoji="1" lang="ja-JP" altLang="en-US"/>
          </a:p>
        </p:txBody>
      </p:sp>
    </p:spTree>
    <p:extLst>
      <p:ext uri="{BB962C8B-B14F-4D97-AF65-F5344CB8AC3E}">
        <p14:creationId xmlns:p14="http://schemas.microsoft.com/office/powerpoint/2010/main" val="255254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D5CCC7-37FC-4AC7-A5D0-259E75E75B47}" type="datetimeFigureOut">
              <a:rPr kumimoji="1" lang="ja-JP" altLang="en-US" smtClean="0"/>
              <a:t>2022/8/10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A24A2C-1D16-4C32-93BC-7689A86B308E}" type="slidenum">
              <a:rPr kumimoji="1" lang="ja-JP" altLang="en-US" smtClean="0"/>
              <a:t>‹#›</a:t>
            </a:fld>
            <a:endParaRPr kumimoji="1" lang="ja-JP" altLang="en-US"/>
          </a:p>
        </p:txBody>
      </p:sp>
    </p:spTree>
    <p:extLst>
      <p:ext uri="{BB962C8B-B14F-4D97-AF65-F5344CB8AC3E}">
        <p14:creationId xmlns:p14="http://schemas.microsoft.com/office/powerpoint/2010/main" val="243652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D5CCC7-37FC-4AC7-A5D0-259E75E75B47}" type="datetimeFigureOut">
              <a:rPr kumimoji="1" lang="ja-JP" altLang="en-US" smtClean="0"/>
              <a:t>2022/8/10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A24A2C-1D16-4C32-93BC-7689A86B308E}" type="slidenum">
              <a:rPr kumimoji="1" lang="ja-JP" altLang="en-US" smtClean="0"/>
              <a:t>‹#›</a:t>
            </a:fld>
            <a:endParaRPr kumimoji="1" lang="ja-JP" altLang="en-US"/>
          </a:p>
        </p:txBody>
      </p:sp>
    </p:spTree>
    <p:extLst>
      <p:ext uri="{BB962C8B-B14F-4D97-AF65-F5344CB8AC3E}">
        <p14:creationId xmlns:p14="http://schemas.microsoft.com/office/powerpoint/2010/main" val="142933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5CCC7-37FC-4AC7-A5D0-259E75E75B47}" type="datetimeFigureOut">
              <a:rPr kumimoji="1" lang="ja-JP" altLang="en-US" smtClean="0"/>
              <a:t>2022/8/10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24A2C-1D16-4C32-93BC-7689A86B308E}" type="slidenum">
              <a:rPr kumimoji="1" lang="ja-JP" altLang="en-US" smtClean="0"/>
              <a:t>‹#›</a:t>
            </a:fld>
            <a:endParaRPr kumimoji="1" lang="ja-JP" altLang="en-US"/>
          </a:p>
        </p:txBody>
      </p:sp>
    </p:spTree>
    <p:extLst>
      <p:ext uri="{BB962C8B-B14F-4D97-AF65-F5344CB8AC3E}">
        <p14:creationId xmlns:p14="http://schemas.microsoft.com/office/powerpoint/2010/main" val="167820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4" descr="線3.jpg">
            <a:extLst>
              <a:ext uri="{FF2B5EF4-FFF2-40B4-BE49-F238E27FC236}">
                <a16:creationId xmlns:a16="http://schemas.microsoft.com/office/drawing/2014/main" id="{DAD30EE0-197A-4FBE-AA96-2DC4873365D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409" y="809200"/>
            <a:ext cx="8466898" cy="3143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タイトル 2">
            <a:extLst>
              <a:ext uri="{FF2B5EF4-FFF2-40B4-BE49-F238E27FC236}">
                <a16:creationId xmlns:a16="http://schemas.microsoft.com/office/drawing/2014/main" id="{4F88F5EB-9B8C-483E-92EB-B1EB2AA5D88A}"/>
              </a:ext>
            </a:extLst>
          </p:cNvPr>
          <p:cNvSpPr txBox="1">
            <a:spLocks/>
          </p:cNvSpPr>
          <p:nvPr/>
        </p:nvSpPr>
        <p:spPr>
          <a:xfrm>
            <a:off x="430268" y="-30792"/>
            <a:ext cx="8375181" cy="1239459"/>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defTabSz="914377" eaLnBrk="1" hangingPunct="1">
              <a:lnSpc>
                <a:spcPct val="90000"/>
              </a:lnSpc>
              <a:spcAft>
                <a:spcPts val="600"/>
              </a:spcAft>
            </a:pPr>
            <a:r>
              <a:rPr lang="ja-JP" altLang="en-US" sz="3200" b="1" dirty="0">
                <a:latin typeface="ＭＳ ゴシック" panose="020B0609070205080204" pitchFamily="49" charset="-128"/>
                <a:ea typeface="ＭＳ ゴシック" panose="020B0609070205080204" pitchFamily="49" charset="-128"/>
              </a:rPr>
              <a:t>首里城公園</a:t>
            </a:r>
            <a:r>
              <a:rPr lang="en-US" altLang="ja-JP" sz="3200" b="1" dirty="0">
                <a:latin typeface="ＭＳ ゴシック" panose="020B0609070205080204" pitchFamily="49" charset="-128"/>
                <a:ea typeface="ＭＳ ゴシック" panose="020B0609070205080204" pitchFamily="49" charset="-128"/>
              </a:rPr>
              <a:t>MICE</a:t>
            </a:r>
            <a:r>
              <a:rPr lang="ja-JP" altLang="en-US" sz="3200" b="1" dirty="0">
                <a:latin typeface="ＭＳ ゴシック" panose="020B0609070205080204" pitchFamily="49" charset="-128"/>
                <a:ea typeface="ＭＳ ゴシック" panose="020B0609070205080204" pitchFamily="49" charset="-128"/>
              </a:rPr>
              <a:t>パーティ</a:t>
            </a:r>
            <a:endParaRPr lang="en-US" altLang="ja-JP" sz="3200" b="1" dirty="0">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3"/>
          <a:stretch>
            <a:fillRect/>
          </a:stretch>
        </p:blipFill>
        <p:spPr>
          <a:xfrm>
            <a:off x="3105333" y="2938524"/>
            <a:ext cx="2933333" cy="980952"/>
          </a:xfrm>
          <a:prstGeom prst="rect">
            <a:avLst/>
          </a:prstGeom>
        </p:spPr>
      </p:pic>
    </p:spTree>
    <p:extLst>
      <p:ext uri="{BB962C8B-B14F-4D97-AF65-F5344CB8AC3E}">
        <p14:creationId xmlns:p14="http://schemas.microsoft.com/office/powerpoint/2010/main" val="85984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8">
            <a:extLst>
              <a:ext uri="{FF2B5EF4-FFF2-40B4-BE49-F238E27FC236}">
                <a16:creationId xmlns:a16="http://schemas.microsoft.com/office/drawing/2014/main" id="{A7CD2513-CB8B-4B03-86BD-3D1CA180D216}"/>
              </a:ext>
            </a:extLst>
          </p:cNvPr>
          <p:cNvSpPr txBox="1">
            <a:spLocks/>
          </p:cNvSpPr>
          <p:nvPr/>
        </p:nvSpPr>
        <p:spPr>
          <a:xfrm>
            <a:off x="812285" y="304979"/>
            <a:ext cx="6669563" cy="603504"/>
          </a:xfrm>
          <a:prstGeom prst="rect">
            <a:avLst/>
          </a:prstGeom>
          <a:ln>
            <a:noFill/>
          </a:ln>
        </p:spPr>
        <p:txBody>
          <a:bodyPr rtlCol="0"/>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ＭＳ ゴシック" panose="020B0609070205080204" pitchFamily="49" charset="-128"/>
                <a:ea typeface="ＭＳ ゴシック" panose="020B0609070205080204" pitchFamily="49" charset="-128"/>
              </a:rPr>
              <a:t>首里城公園</a:t>
            </a:r>
            <a:endParaRPr lang="en-US" altLang="ja-JP" sz="3200" dirty="0">
              <a:latin typeface="ＭＳ ゴシック" panose="020B0609070205080204" pitchFamily="49" charset="-128"/>
              <a:ea typeface="ＭＳ ゴシック" panose="020B0609070205080204" pitchFamily="49" charset="-128"/>
            </a:endParaRPr>
          </a:p>
        </p:txBody>
      </p:sp>
      <p:sp>
        <p:nvSpPr>
          <p:cNvPr id="3" name="四角形: 角を丸くする 2">
            <a:extLst>
              <a:ext uri="{FF2B5EF4-FFF2-40B4-BE49-F238E27FC236}">
                <a16:creationId xmlns:a16="http://schemas.microsoft.com/office/drawing/2014/main" id="{7BBA053C-D312-4016-8067-55EE6F924539}"/>
              </a:ext>
            </a:extLst>
          </p:cNvPr>
          <p:cNvSpPr/>
          <p:nvPr/>
        </p:nvSpPr>
        <p:spPr>
          <a:xfrm>
            <a:off x="571501" y="915771"/>
            <a:ext cx="8315323" cy="8463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ＭＳ ゴシック" panose="020B0609070205080204" pitchFamily="49" charset="-128"/>
                <a:ea typeface="ＭＳ ゴシック" panose="020B0609070205080204" pitchFamily="49" charset="-128"/>
              </a:rPr>
              <a:t>専門ガイドが首里城跡をご案内後、</a:t>
            </a:r>
            <a:r>
              <a:rPr lang="en-US" altLang="ja-JP" sz="2400" dirty="0">
                <a:solidFill>
                  <a:schemeClr val="tx1"/>
                </a:solidFill>
                <a:latin typeface="ＭＳ ゴシック" panose="020B0609070205080204" pitchFamily="49" charset="-128"/>
                <a:ea typeface="ＭＳ ゴシック" panose="020B0609070205080204" pitchFamily="49" charset="-128"/>
              </a:rPr>
              <a:t>MICE</a:t>
            </a:r>
            <a:r>
              <a:rPr lang="ja-JP" altLang="en-US" sz="2400" dirty="0">
                <a:solidFill>
                  <a:schemeClr val="tx1"/>
                </a:solidFill>
                <a:latin typeface="ＭＳ ゴシック" panose="020B0609070205080204" pitchFamily="49" charset="-128"/>
                <a:ea typeface="ＭＳ ゴシック" panose="020B0609070205080204" pitchFamily="49" charset="-128"/>
              </a:rPr>
              <a:t>パーティを実施します！</a:t>
            </a:r>
          </a:p>
        </p:txBody>
      </p:sp>
      <p:sp>
        <p:nvSpPr>
          <p:cNvPr id="4" name="コンテンツ プレースホルダー 2">
            <a:extLst>
              <a:ext uri="{FF2B5EF4-FFF2-40B4-BE49-F238E27FC236}">
                <a16:creationId xmlns:a16="http://schemas.microsoft.com/office/drawing/2014/main" id="{AD433612-62A9-4EC4-8A0D-01F3C81262C9}"/>
              </a:ext>
            </a:extLst>
          </p:cNvPr>
          <p:cNvSpPr txBox="1">
            <a:spLocks/>
          </p:cNvSpPr>
          <p:nvPr/>
        </p:nvSpPr>
        <p:spPr>
          <a:xfrm>
            <a:off x="571501" y="1848795"/>
            <a:ext cx="8315323" cy="2510012"/>
          </a:xfrm>
          <a:prstGeom prst="rect">
            <a:avLst/>
          </a:prstGeom>
          <a:ln>
            <a:solidFill>
              <a:schemeClr val="accent1"/>
            </a:solidFill>
          </a:ln>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2100" dirty="0">
              <a:latin typeface="Meiryo UI" panose="020B0604030504040204" pitchFamily="50" charset="-128"/>
              <a:ea typeface="Meiryo UI" panose="020B0604030504040204" pitchFamily="50" charset="-128"/>
            </a:endParaRPr>
          </a:p>
        </p:txBody>
      </p:sp>
      <p:pic>
        <p:nvPicPr>
          <p:cNvPr id="9" name="Picture 1">
            <a:extLst>
              <a:ext uri="{FF2B5EF4-FFF2-40B4-BE49-F238E27FC236}">
                <a16:creationId xmlns:a16="http://schemas.microsoft.com/office/drawing/2014/main" id="{FE8DC50E-4474-424D-B7B5-01A61D75A72E}"/>
              </a:ext>
            </a:extLst>
          </p:cNvPr>
          <p:cNvPicPr>
            <a:picLocks noChangeAspect="1"/>
          </p:cNvPicPr>
          <p:nvPr/>
        </p:nvPicPr>
        <p:blipFill>
          <a:blip r:embed="rId2">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tretch>
            <a:fillRect/>
          </a:stretch>
        </p:blipFill>
        <p:spPr>
          <a:xfrm>
            <a:off x="695325" y="800101"/>
            <a:ext cx="8165647" cy="90700"/>
          </a:xfrm>
          <a:prstGeom prst="rect">
            <a:avLst/>
          </a:prstGeom>
          <a:noFill/>
        </p:spPr>
      </p:pic>
      <p:grpSp>
        <p:nvGrpSpPr>
          <p:cNvPr id="13" name="グループ化 12">
            <a:extLst>
              <a:ext uri="{FF2B5EF4-FFF2-40B4-BE49-F238E27FC236}">
                <a16:creationId xmlns:a16="http://schemas.microsoft.com/office/drawing/2014/main" id="{9CA1DD34-4562-47BA-983F-93A920477732}"/>
              </a:ext>
            </a:extLst>
          </p:cNvPr>
          <p:cNvGrpSpPr/>
          <p:nvPr/>
        </p:nvGrpSpPr>
        <p:grpSpPr>
          <a:xfrm>
            <a:off x="571501" y="4410075"/>
            <a:ext cx="4000500" cy="2209799"/>
            <a:chOff x="5248276" y="3171945"/>
            <a:chExt cx="5281642" cy="2476381"/>
          </a:xfrm>
        </p:grpSpPr>
        <p:sp>
          <p:nvSpPr>
            <p:cNvPr id="6" name="テキスト プレースホルダー 5">
              <a:extLst>
                <a:ext uri="{FF2B5EF4-FFF2-40B4-BE49-F238E27FC236}">
                  <a16:creationId xmlns:a16="http://schemas.microsoft.com/office/drawing/2014/main" id="{CFBCD478-E8A7-445D-87CE-3764A3E4FFFD}"/>
                </a:ext>
              </a:extLst>
            </p:cNvPr>
            <p:cNvSpPr txBox="1">
              <a:spLocks/>
            </p:cNvSpPr>
            <p:nvPr/>
          </p:nvSpPr>
          <p:spPr>
            <a:xfrm>
              <a:off x="5248276" y="3171945"/>
              <a:ext cx="5281642" cy="2476381"/>
            </a:xfrm>
            <a:prstGeom prst="rect">
              <a:avLst/>
            </a:prstGeom>
            <a:ln w="12700">
              <a:solidFill>
                <a:schemeClr val="tx1"/>
              </a:solidFill>
            </a:ln>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1" sz="2000" kern="1200">
                  <a:solidFill>
                    <a:schemeClr val="tx2"/>
                  </a:solidFill>
                  <a:latin typeface="Meiryo UI" panose="020B0604030504040204" pitchFamily="50" charset="-128"/>
                  <a:ea typeface="Meiryo UI" panose="020B0604030504040204" pitchFamily="50" charset="-128"/>
                  <a:cs typeface="+mn-cs"/>
                </a:defRPr>
              </a:lvl1pPr>
              <a:lvl2pPr marL="658368" indent="-246888" algn="l" rtl="0" eaLnBrk="1" latinLnBrk="0" hangingPunct="1">
                <a:spcBef>
                  <a:spcPts val="300"/>
                </a:spcBef>
                <a:buClr>
                  <a:schemeClr val="accent2">
                    <a:lumMod val="75000"/>
                  </a:schemeClr>
                </a:buClr>
                <a:buFont typeface="Georgia"/>
                <a:buChar char="▫"/>
                <a:defRPr kumimoji="1" sz="1900" kern="1200">
                  <a:solidFill>
                    <a:schemeClr val="tx2"/>
                  </a:solidFill>
                  <a:latin typeface="Meiryo UI" panose="020B0604030504040204" pitchFamily="50" charset="-128"/>
                  <a:ea typeface="Meiryo UI" panose="020B0604030504040204" pitchFamily="50" charset="-128"/>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1" sz="1800" kern="1200">
                  <a:solidFill>
                    <a:schemeClr val="tx2"/>
                  </a:solidFill>
                  <a:latin typeface="Meiryo UI" panose="020B0604030504040204" pitchFamily="50" charset="-128"/>
                  <a:ea typeface="Meiryo UI" panose="020B0604030504040204" pitchFamily="50" charset="-128"/>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1" sz="1800" kern="1200">
                  <a:solidFill>
                    <a:schemeClr val="tx2"/>
                  </a:solidFill>
                  <a:latin typeface="Meiryo UI" panose="020B0604030504040204" pitchFamily="50" charset="-128"/>
                  <a:ea typeface="Meiryo UI" panose="020B0604030504040204" pitchFamily="50" charset="-128"/>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1" sz="1800" kern="1200">
                  <a:solidFill>
                    <a:schemeClr val="tx2"/>
                  </a:solidFill>
                  <a:latin typeface="Meiryo UI" panose="020B0604030504040204" pitchFamily="50" charset="-128"/>
                  <a:ea typeface="Meiryo UI" panose="020B0604030504040204" pitchFamily="50" charset="-128"/>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1"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1"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1"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1" sz="1400" kern="1200" baseline="0">
                  <a:solidFill>
                    <a:schemeClr val="tx2"/>
                  </a:solidFill>
                  <a:latin typeface="+mn-lt"/>
                  <a:ea typeface="+mn-ea"/>
                  <a:cs typeface="+mn-cs"/>
                </a:defRPr>
              </a:lvl9pPr>
            </a:lstStyle>
            <a:p>
              <a:pPr marL="82296" indent="0">
                <a:buNone/>
              </a:pPr>
              <a:endParaRPr lang="en-US" altLang="ja-JP" sz="1200" dirty="0">
                <a:latin typeface="ＭＳ ゴシック" panose="020B0609070205080204" pitchFamily="49" charset="-128"/>
                <a:ea typeface="ＭＳ ゴシック" panose="020B0609070205080204" pitchFamily="49" charset="-128"/>
              </a:endParaRPr>
            </a:p>
            <a:p>
              <a:pPr marL="82296" indent="0">
                <a:buNone/>
              </a:pPr>
              <a:endParaRPr lang="en-US" altLang="ja-JP" sz="1050" dirty="0">
                <a:solidFill>
                  <a:schemeClr val="tx1"/>
                </a:solidFill>
                <a:latin typeface="ＭＳ ゴシック" panose="020B0609070205080204" pitchFamily="49" charset="-128"/>
                <a:ea typeface="ＭＳ ゴシック" panose="020B0609070205080204" pitchFamily="49" charset="-128"/>
              </a:endParaRPr>
            </a:p>
            <a:p>
              <a:pPr marL="82296" indent="0">
                <a:buNone/>
              </a:pPr>
              <a:r>
                <a:rPr lang="ja-JP" altLang="en-US" sz="1050" dirty="0">
                  <a:solidFill>
                    <a:schemeClr val="tx1"/>
                  </a:solidFill>
                  <a:latin typeface="ＭＳ ゴシック" panose="020B0609070205080204" pitchFamily="49" charset="-128"/>
                  <a:ea typeface="ＭＳ ゴシック" panose="020B0609070205080204" pitchFamily="49" charset="-128"/>
                </a:rPr>
                <a:t>琉球王国の政治・外交・文化の中心として威容を誇った首里城。</a:t>
              </a:r>
            </a:p>
            <a:p>
              <a:pPr marL="82296" indent="0">
                <a:buNone/>
              </a:pPr>
              <a:r>
                <a:rPr lang="en-US" altLang="ja-JP" sz="1050" dirty="0">
                  <a:solidFill>
                    <a:schemeClr val="tx1"/>
                  </a:solidFill>
                  <a:latin typeface="ＭＳ ゴシック" panose="020B0609070205080204" pitchFamily="49" charset="-128"/>
                  <a:ea typeface="ＭＳ ゴシック" panose="020B0609070205080204" pitchFamily="49" charset="-128"/>
                </a:rPr>
                <a:t>2000</a:t>
              </a:r>
              <a:r>
                <a:rPr lang="ja-JP" altLang="en-US" sz="1050" dirty="0">
                  <a:solidFill>
                    <a:schemeClr val="tx1"/>
                  </a:solidFill>
                  <a:latin typeface="ＭＳ ゴシック" panose="020B0609070205080204" pitchFamily="49" charset="-128"/>
                  <a:ea typeface="ＭＳ ゴシック" panose="020B0609070205080204" pitchFamily="49" charset="-128"/>
                </a:rPr>
                <a:t>年に「琉球王国のグスク及び関連遺産群」の一つとして世界文化遺産登録された首里城跡などを専門ガイドがご案内後、</a:t>
              </a:r>
              <a:r>
                <a:rPr lang="en-US" altLang="ja-JP" sz="1050" dirty="0">
                  <a:solidFill>
                    <a:schemeClr val="tx1"/>
                  </a:solidFill>
                  <a:latin typeface="ＭＳ ゴシック" panose="020B0609070205080204" pitchFamily="49" charset="-128"/>
                  <a:ea typeface="ＭＳ ゴシック" panose="020B0609070205080204" pitchFamily="49" charset="-128"/>
                </a:rPr>
                <a:t>MICE</a:t>
              </a:r>
              <a:r>
                <a:rPr lang="ja-JP" altLang="en-US" sz="1050" dirty="0">
                  <a:solidFill>
                    <a:schemeClr val="tx1"/>
                  </a:solidFill>
                  <a:latin typeface="ＭＳ ゴシック" panose="020B0609070205080204" pitchFamily="49" charset="-128"/>
                  <a:ea typeface="ＭＳ ゴシック" panose="020B0609070205080204" pitchFamily="49" charset="-128"/>
                </a:rPr>
                <a:t>パーティを実施します。</a:t>
              </a:r>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11" name="Rectangle 26">
              <a:extLst>
                <a:ext uri="{FF2B5EF4-FFF2-40B4-BE49-F238E27FC236}">
                  <a16:creationId xmlns:a16="http://schemas.microsoft.com/office/drawing/2014/main" id="{4A78AC01-C0CA-4E4B-BC64-548CAC3E2F44}"/>
                </a:ext>
              </a:extLst>
            </p:cNvPr>
            <p:cNvSpPr/>
            <p:nvPr/>
          </p:nvSpPr>
          <p:spPr>
            <a:xfrm>
              <a:off x="5248276" y="3171945"/>
              <a:ext cx="2628244" cy="383620"/>
            </a:xfrm>
            <a:prstGeom prst="rect">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Calibri"/>
                </a:rPr>
                <a:t>おすすめプラン・特別感プラン</a:t>
              </a:r>
            </a:p>
          </p:txBody>
        </p:sp>
      </p:grpSp>
      <p:grpSp>
        <p:nvGrpSpPr>
          <p:cNvPr id="14" name="グループ化 13">
            <a:extLst>
              <a:ext uri="{FF2B5EF4-FFF2-40B4-BE49-F238E27FC236}">
                <a16:creationId xmlns:a16="http://schemas.microsoft.com/office/drawing/2014/main" id="{901408DD-E798-4465-BEC9-3BD4FE2CDAC2}"/>
              </a:ext>
            </a:extLst>
          </p:cNvPr>
          <p:cNvGrpSpPr/>
          <p:nvPr/>
        </p:nvGrpSpPr>
        <p:grpSpPr>
          <a:xfrm>
            <a:off x="4626491" y="4352925"/>
            <a:ext cx="4260334" cy="2266950"/>
            <a:chOff x="5233163" y="5703113"/>
            <a:chExt cx="5281642" cy="1028699"/>
          </a:xfrm>
        </p:grpSpPr>
        <p:sp>
          <p:nvSpPr>
            <p:cNvPr id="7" name="テキスト プレースホルダー 5">
              <a:extLst>
                <a:ext uri="{FF2B5EF4-FFF2-40B4-BE49-F238E27FC236}">
                  <a16:creationId xmlns:a16="http://schemas.microsoft.com/office/drawing/2014/main" id="{2A855288-E440-4D1A-9EB2-3068BC7ADE4E}"/>
                </a:ext>
              </a:extLst>
            </p:cNvPr>
            <p:cNvSpPr txBox="1">
              <a:spLocks/>
            </p:cNvSpPr>
            <p:nvPr/>
          </p:nvSpPr>
          <p:spPr>
            <a:xfrm>
              <a:off x="5233163" y="5703113"/>
              <a:ext cx="5281642" cy="1028699"/>
            </a:xfrm>
            <a:prstGeom prst="rect">
              <a:avLst/>
            </a:prstGeom>
            <a:ln w="12700">
              <a:solidFill>
                <a:schemeClr val="tx1"/>
              </a:solidFill>
            </a:ln>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1" sz="2000" kern="1200">
                  <a:solidFill>
                    <a:schemeClr val="tx2"/>
                  </a:solidFill>
                  <a:latin typeface="Meiryo UI" panose="020B0604030504040204" pitchFamily="50" charset="-128"/>
                  <a:ea typeface="Meiryo UI" panose="020B0604030504040204" pitchFamily="50" charset="-128"/>
                  <a:cs typeface="+mn-cs"/>
                </a:defRPr>
              </a:lvl1pPr>
              <a:lvl2pPr marL="658368" indent="-246888" algn="l" rtl="0" eaLnBrk="1" latinLnBrk="0" hangingPunct="1">
                <a:spcBef>
                  <a:spcPts val="300"/>
                </a:spcBef>
                <a:buClr>
                  <a:schemeClr val="accent2">
                    <a:lumMod val="75000"/>
                  </a:schemeClr>
                </a:buClr>
                <a:buFont typeface="Georgia"/>
                <a:buChar char="▫"/>
                <a:defRPr kumimoji="1" sz="1900" kern="1200">
                  <a:solidFill>
                    <a:schemeClr val="tx2"/>
                  </a:solidFill>
                  <a:latin typeface="Meiryo UI" panose="020B0604030504040204" pitchFamily="50" charset="-128"/>
                  <a:ea typeface="Meiryo UI" panose="020B0604030504040204" pitchFamily="50" charset="-128"/>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1" sz="1800" kern="1200">
                  <a:solidFill>
                    <a:schemeClr val="tx2"/>
                  </a:solidFill>
                  <a:latin typeface="Meiryo UI" panose="020B0604030504040204" pitchFamily="50" charset="-128"/>
                  <a:ea typeface="Meiryo UI" panose="020B0604030504040204" pitchFamily="50" charset="-128"/>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1" sz="1800" kern="1200">
                  <a:solidFill>
                    <a:schemeClr val="tx2"/>
                  </a:solidFill>
                  <a:latin typeface="Meiryo UI" panose="020B0604030504040204" pitchFamily="50" charset="-128"/>
                  <a:ea typeface="Meiryo UI" panose="020B0604030504040204" pitchFamily="50" charset="-128"/>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1" sz="1800" kern="1200">
                  <a:solidFill>
                    <a:schemeClr val="tx2"/>
                  </a:solidFill>
                  <a:latin typeface="Meiryo UI" panose="020B0604030504040204" pitchFamily="50" charset="-128"/>
                  <a:ea typeface="Meiryo UI" panose="020B0604030504040204" pitchFamily="50" charset="-128"/>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1"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1"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1"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1" sz="1400" kern="1200" baseline="0">
                  <a:solidFill>
                    <a:schemeClr val="tx2"/>
                  </a:solidFill>
                  <a:latin typeface="+mn-lt"/>
                  <a:ea typeface="+mn-ea"/>
                  <a:cs typeface="+mn-cs"/>
                </a:defRPr>
              </a:lvl9pPr>
            </a:lstStyle>
            <a:p>
              <a:pPr marL="82296" indent="0">
                <a:buNone/>
              </a:pPr>
              <a:endParaRPr lang="ja-JP" altLang="en-US" sz="1200" dirty="0"/>
            </a:p>
          </p:txBody>
        </p:sp>
        <p:sp>
          <p:nvSpPr>
            <p:cNvPr id="12" name="Rectangle 28">
              <a:extLst>
                <a:ext uri="{FF2B5EF4-FFF2-40B4-BE49-F238E27FC236}">
                  <a16:creationId xmlns:a16="http://schemas.microsoft.com/office/drawing/2014/main" id="{8CFE3921-6168-47BD-B8A7-F48D96CB5A5B}"/>
                </a:ext>
              </a:extLst>
            </p:cNvPr>
            <p:cNvSpPr/>
            <p:nvPr/>
          </p:nvSpPr>
          <p:spPr>
            <a:xfrm>
              <a:off x="5263383" y="5703114"/>
              <a:ext cx="2511877" cy="159357"/>
            </a:xfrm>
            <a:prstGeom prst="rect">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200" b="1" dirty="0">
                  <a:latin typeface="Meiryo UI" panose="020B0604030504040204" pitchFamily="50" charset="-128"/>
                  <a:ea typeface="Meiryo UI" panose="020B0604030504040204" pitchFamily="50" charset="-128"/>
                  <a:cs typeface="Calibri"/>
                </a:rPr>
                <a:t>MICE</a:t>
              </a:r>
              <a:r>
                <a:rPr lang="ja-JP" altLang="en-US" sz="1200" b="1" dirty="0">
                  <a:latin typeface="Meiryo UI" panose="020B0604030504040204" pitchFamily="50" charset="-128"/>
                  <a:ea typeface="Meiryo UI" panose="020B0604030504040204" pitchFamily="50" charset="-128"/>
                  <a:cs typeface="Calibri"/>
                </a:rPr>
                <a:t>開催実績・お客様の声</a:t>
              </a:r>
            </a:p>
          </p:txBody>
        </p:sp>
      </p:grpSp>
      <p:sp>
        <p:nvSpPr>
          <p:cNvPr id="5" name="テキスト ボックス 4">
            <a:extLst>
              <a:ext uri="{FF2B5EF4-FFF2-40B4-BE49-F238E27FC236}">
                <a16:creationId xmlns:a16="http://schemas.microsoft.com/office/drawing/2014/main" id="{1B933DAE-854F-4B7B-B3B1-D2425A50E5FC}"/>
              </a:ext>
            </a:extLst>
          </p:cNvPr>
          <p:cNvSpPr txBox="1"/>
          <p:nvPr/>
        </p:nvSpPr>
        <p:spPr>
          <a:xfrm>
            <a:off x="4650866" y="4752398"/>
            <a:ext cx="4094623" cy="1061829"/>
          </a:xfrm>
          <a:prstGeom prst="rect">
            <a:avLst/>
          </a:prstGeom>
          <a:noFill/>
        </p:spPr>
        <p:txBody>
          <a:bodyPr wrap="square" rtlCol="0">
            <a:spAutoFit/>
          </a:bodyPr>
          <a:lstStyle/>
          <a:p>
            <a:r>
              <a:rPr lang="ja-JP" altLang="en-US" sz="1050" dirty="0">
                <a:latin typeface="ＭＳ ゴシック" panose="020B0609070205080204" pitchFamily="49" charset="-128"/>
                <a:ea typeface="ＭＳ ゴシック" panose="020B0609070205080204" pitchFamily="49" charset="-128"/>
              </a:rPr>
              <a:t>・学会のネットワーキング</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・ツーリズム</a:t>
            </a:r>
            <a:r>
              <a:rPr lang="en-US" altLang="ja-JP" sz="1050" dirty="0">
                <a:latin typeface="ＭＳ ゴシック" panose="020B0609070205080204" pitchFamily="49" charset="-128"/>
                <a:ea typeface="ＭＳ ゴシック" panose="020B0609070205080204" pitchFamily="49" charset="-128"/>
              </a:rPr>
              <a:t>EXPO</a:t>
            </a:r>
            <a:r>
              <a:rPr lang="ja-JP" altLang="en-US" sz="1050" dirty="0">
                <a:latin typeface="ＭＳ ゴシック" panose="020B0609070205080204" pitchFamily="49" charset="-128"/>
                <a:ea typeface="ＭＳ ゴシック" panose="020B0609070205080204" pitchFamily="49" charset="-128"/>
              </a:rPr>
              <a:t>ジャパン　レセプション</a:t>
            </a:r>
            <a:endParaRPr lang="en-US" altLang="ja-JP" sz="1050" dirty="0">
              <a:latin typeface="ＭＳ ゴシック" panose="020B0609070205080204" pitchFamily="49" charset="-128"/>
              <a:ea typeface="ＭＳ ゴシック" panose="020B0609070205080204" pitchFamily="49" charset="-128"/>
            </a:endParaRPr>
          </a:p>
          <a:p>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ゆったりとした雰囲気で行うパーティーが大変好評で、是非また利用したいとのお声を多くいただいております。</a:t>
            </a:r>
            <a:endParaRPr lang="en-US" altLang="ja-JP" sz="1050" dirty="0">
              <a:latin typeface="ＭＳ ゴシック" panose="020B0609070205080204" pitchFamily="49" charset="-128"/>
              <a:ea typeface="ＭＳ ゴシック" panose="020B0609070205080204" pitchFamily="49" charset="-128"/>
            </a:endParaRPr>
          </a:p>
          <a:p>
            <a:endParaRPr kumimoji="1" lang="en-US" altLang="ja-JP" sz="1050" dirty="0">
              <a:solidFill>
                <a:srgbClr val="FF0000"/>
              </a:solidFill>
              <a:latin typeface="ＭＳ ゴシック" panose="020B0609070205080204" pitchFamily="49" charset="-128"/>
              <a:ea typeface="ＭＳ ゴシック" panose="020B0609070205080204" pitchFamily="49"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897" y="1918747"/>
            <a:ext cx="3550480" cy="2366987"/>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6117" y="1918747"/>
            <a:ext cx="1897021" cy="1264680"/>
          </a:xfrm>
          <a:prstGeom prst="rect">
            <a:avLst/>
          </a:prstGeom>
        </p:spPr>
      </p:pic>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2832" y="1910301"/>
            <a:ext cx="1922356" cy="1281571"/>
          </a:xfrm>
          <a:prstGeom prst="rect">
            <a:avLst/>
          </a:prstGeom>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1929" y="3279536"/>
            <a:ext cx="1509297" cy="1006198"/>
          </a:xfrm>
          <a:prstGeom prst="rect">
            <a:avLst/>
          </a:prstGeom>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3271" y="3279899"/>
            <a:ext cx="1506838" cy="1004558"/>
          </a:xfrm>
          <a:prstGeom prst="rect">
            <a:avLst/>
          </a:prstGeom>
        </p:spPr>
      </p:pic>
      <p:pic>
        <p:nvPicPr>
          <p:cNvPr id="23" name="図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2019" y="3278541"/>
            <a:ext cx="1497750" cy="987713"/>
          </a:xfrm>
          <a:prstGeom prst="rect">
            <a:avLst/>
          </a:prstGeom>
        </p:spPr>
      </p:pic>
    </p:spTree>
    <p:extLst>
      <p:ext uri="{BB962C8B-B14F-4D97-AF65-F5344CB8AC3E}">
        <p14:creationId xmlns:p14="http://schemas.microsoft.com/office/powerpoint/2010/main" val="163630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8">
            <a:extLst>
              <a:ext uri="{FF2B5EF4-FFF2-40B4-BE49-F238E27FC236}">
                <a16:creationId xmlns:a16="http://schemas.microsoft.com/office/drawing/2014/main" id="{A7CD2513-CB8B-4B03-86BD-3D1CA180D216}"/>
              </a:ext>
            </a:extLst>
          </p:cNvPr>
          <p:cNvSpPr txBox="1">
            <a:spLocks/>
          </p:cNvSpPr>
          <p:nvPr/>
        </p:nvSpPr>
        <p:spPr>
          <a:xfrm>
            <a:off x="812285" y="304979"/>
            <a:ext cx="6669563" cy="603504"/>
          </a:xfrm>
          <a:prstGeom prst="rect">
            <a:avLst/>
          </a:prstGeom>
          <a:ln>
            <a:noFill/>
          </a:ln>
        </p:spPr>
        <p:txBody>
          <a:bodyPr rtlCol="0"/>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ＭＳ ゴシック" panose="020B0609070205080204" pitchFamily="49" charset="-128"/>
                <a:ea typeface="ＭＳ ゴシック" panose="020B0609070205080204" pitchFamily="49" charset="-128"/>
              </a:rPr>
              <a:t>首里城公園</a:t>
            </a:r>
            <a:endParaRPr lang="en-US" altLang="ja-JP" sz="3200" dirty="0">
              <a:latin typeface="ＭＳ ゴシック" panose="020B0609070205080204" pitchFamily="49" charset="-128"/>
              <a:ea typeface="ＭＳ ゴシック" panose="020B0609070205080204" pitchFamily="49" charset="-128"/>
            </a:endParaRPr>
          </a:p>
        </p:txBody>
      </p:sp>
      <p:sp>
        <p:nvSpPr>
          <p:cNvPr id="15" name="角丸四角形 14"/>
          <p:cNvSpPr/>
          <p:nvPr/>
        </p:nvSpPr>
        <p:spPr>
          <a:xfrm>
            <a:off x="812285" y="4091424"/>
            <a:ext cx="8165460" cy="27665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ＭＳ ゴシック" panose="020B0609070205080204" pitchFamily="49" charset="-128"/>
                <a:ea typeface="ＭＳ ゴシック" panose="020B0609070205080204" pitchFamily="49" charset="-128"/>
              </a:rPr>
              <a:t>■利用期間　：</a:t>
            </a:r>
            <a:r>
              <a:rPr kumimoji="1" lang="en-US" altLang="ja-JP" dirty="0">
                <a:solidFill>
                  <a:schemeClr val="tx1"/>
                </a:solidFill>
                <a:latin typeface="ＭＳ ゴシック" panose="020B0609070205080204" pitchFamily="49" charset="-128"/>
                <a:ea typeface="ＭＳ ゴシック" panose="020B0609070205080204" pitchFamily="49" charset="-128"/>
              </a:rPr>
              <a:t>10</a:t>
            </a:r>
            <a:r>
              <a:rPr kumimoji="1" lang="ja-JP" altLang="en-US" dirty="0">
                <a:solidFill>
                  <a:schemeClr val="tx1"/>
                </a:solidFill>
                <a:latin typeface="ＭＳ ゴシック" panose="020B0609070205080204" pitchFamily="49" charset="-128"/>
                <a:ea typeface="ＭＳ ゴシック" panose="020B0609070205080204" pitchFamily="49" charset="-128"/>
              </a:rPr>
              <a:t>月～</a:t>
            </a:r>
            <a:r>
              <a:rPr kumimoji="1" lang="en-US" altLang="ja-JP" dirty="0">
                <a:solidFill>
                  <a:schemeClr val="tx1"/>
                </a:solidFill>
                <a:latin typeface="ＭＳ ゴシック" panose="020B0609070205080204" pitchFamily="49" charset="-128"/>
                <a:ea typeface="ＭＳ ゴシック" panose="020B0609070205080204" pitchFamily="49" charset="-128"/>
              </a:rPr>
              <a:t>2</a:t>
            </a:r>
            <a:r>
              <a:rPr kumimoji="1" lang="ja-JP" altLang="en-US" dirty="0">
                <a:solidFill>
                  <a:schemeClr val="tx1"/>
                </a:solidFill>
                <a:latin typeface="ＭＳ ゴシック" panose="020B0609070205080204" pitchFamily="49" charset="-128"/>
                <a:ea typeface="ＭＳ ゴシック" panose="020B0609070205080204" pitchFamily="49" charset="-128"/>
              </a:rPr>
              <a:t>月（休園日、多客日等を除く）</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　　　　　　　</a:t>
            </a:r>
            <a:r>
              <a:rPr kumimoji="1" lang="en-US" altLang="ja-JP" dirty="0">
                <a:solidFill>
                  <a:schemeClr val="tx1"/>
                </a:solidFill>
                <a:latin typeface="ＭＳ ゴシック" panose="020B0609070205080204" pitchFamily="49" charset="-128"/>
                <a:ea typeface="ＭＳ ゴシック" panose="020B0609070205080204" pitchFamily="49" charset="-128"/>
              </a:rPr>
              <a:t>※</a:t>
            </a:r>
            <a:r>
              <a:rPr kumimoji="1" lang="ja-JP" altLang="en-US" dirty="0">
                <a:solidFill>
                  <a:schemeClr val="tx1"/>
                </a:solidFill>
                <a:latin typeface="ＭＳ ゴシック" panose="020B0609070205080204" pitchFamily="49" charset="-128"/>
                <a:ea typeface="ＭＳ ゴシック" panose="020B0609070205080204" pitchFamily="49" charset="-128"/>
              </a:rPr>
              <a:t>新型コロナウイルスの影響により変動します。詳細は</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　　　　　　　　お問い合わせください。</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■ご利用時間：</a:t>
            </a:r>
            <a:r>
              <a:rPr kumimoji="1" lang="en-US" altLang="ja-JP" dirty="0">
                <a:solidFill>
                  <a:schemeClr val="tx1"/>
                </a:solidFill>
                <a:latin typeface="ＭＳ ゴシック" panose="020B0609070205080204" pitchFamily="49" charset="-128"/>
                <a:ea typeface="ＭＳ ゴシック" panose="020B0609070205080204" pitchFamily="49" charset="-128"/>
              </a:rPr>
              <a:t>18</a:t>
            </a:r>
            <a:r>
              <a:rPr kumimoji="1" lang="ja-JP" altLang="en-US" dirty="0">
                <a:solidFill>
                  <a:schemeClr val="tx1"/>
                </a:solidFill>
                <a:latin typeface="ＭＳ ゴシック" panose="020B0609070205080204" pitchFamily="49" charset="-128"/>
                <a:ea typeface="ＭＳ ゴシック" panose="020B0609070205080204" pitchFamily="49" charset="-128"/>
              </a:rPr>
              <a:t>時</a:t>
            </a:r>
            <a:r>
              <a:rPr kumimoji="1" lang="en-US" altLang="ja-JP" dirty="0">
                <a:solidFill>
                  <a:schemeClr val="tx1"/>
                </a:solidFill>
                <a:latin typeface="ＭＳ ゴシック" panose="020B0609070205080204" pitchFamily="49" charset="-128"/>
                <a:ea typeface="ＭＳ ゴシック" panose="020B0609070205080204" pitchFamily="49" charset="-128"/>
              </a:rPr>
              <a:t>30</a:t>
            </a:r>
            <a:r>
              <a:rPr kumimoji="1" lang="ja-JP" altLang="en-US" dirty="0">
                <a:solidFill>
                  <a:schemeClr val="tx1"/>
                </a:solidFill>
                <a:latin typeface="ＭＳ ゴシック" panose="020B0609070205080204" pitchFamily="49" charset="-128"/>
                <a:ea typeface="ＭＳ ゴシック" panose="020B0609070205080204" pitchFamily="49" charset="-128"/>
              </a:rPr>
              <a:t>分～</a:t>
            </a:r>
            <a:r>
              <a:rPr kumimoji="1" lang="en-US" altLang="ja-JP" dirty="0">
                <a:solidFill>
                  <a:schemeClr val="tx1"/>
                </a:solidFill>
                <a:latin typeface="ＭＳ ゴシック" panose="020B0609070205080204" pitchFamily="49" charset="-128"/>
                <a:ea typeface="ＭＳ ゴシック" panose="020B0609070205080204" pitchFamily="49" charset="-128"/>
              </a:rPr>
              <a:t>22</a:t>
            </a:r>
            <a:r>
              <a:rPr kumimoji="1" lang="ja-JP" altLang="en-US" dirty="0">
                <a:solidFill>
                  <a:schemeClr val="tx1"/>
                </a:solidFill>
                <a:latin typeface="ＭＳ ゴシック" panose="020B0609070205080204" pitchFamily="49" charset="-128"/>
                <a:ea typeface="ＭＳ ゴシック" panose="020B0609070205080204" pitchFamily="49" charset="-128"/>
              </a:rPr>
              <a:t>時</a:t>
            </a:r>
            <a:r>
              <a:rPr kumimoji="1" lang="en-US" altLang="ja-JP" dirty="0">
                <a:solidFill>
                  <a:schemeClr val="tx1"/>
                </a:solidFill>
                <a:latin typeface="ＭＳ ゴシック" panose="020B0609070205080204" pitchFamily="49" charset="-128"/>
                <a:ea typeface="ＭＳ ゴシック" panose="020B0609070205080204" pitchFamily="49" charset="-128"/>
              </a:rPr>
              <a:t>30</a:t>
            </a:r>
            <a:r>
              <a:rPr kumimoji="1" lang="ja-JP" altLang="en-US" dirty="0">
                <a:solidFill>
                  <a:schemeClr val="tx1"/>
                </a:solidFill>
                <a:latin typeface="ＭＳ ゴシック" panose="020B0609070205080204" pitchFamily="49" charset="-128"/>
                <a:ea typeface="ＭＳ ゴシック" panose="020B0609070205080204" pitchFamily="49" charset="-128"/>
              </a:rPr>
              <a:t>分（設営・準備・本番・片付けを含む）</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■収容人数　：</a:t>
            </a:r>
            <a:r>
              <a:rPr kumimoji="1" lang="en-US" altLang="ja-JP" dirty="0">
                <a:solidFill>
                  <a:schemeClr val="tx1"/>
                </a:solidFill>
                <a:latin typeface="ＭＳ ゴシック" panose="020B0609070205080204" pitchFamily="49" charset="-128"/>
                <a:ea typeface="ＭＳ ゴシック" panose="020B0609070205080204" pitchFamily="49" charset="-128"/>
              </a:rPr>
              <a:t>100</a:t>
            </a:r>
            <a:r>
              <a:rPr kumimoji="1" lang="ja-JP" altLang="en-US" dirty="0">
                <a:solidFill>
                  <a:schemeClr val="tx1"/>
                </a:solidFill>
                <a:latin typeface="ＭＳ ゴシック" panose="020B0609070205080204" pitchFamily="49" charset="-128"/>
                <a:ea typeface="ＭＳ ゴシック" panose="020B0609070205080204" pitchFamily="49" charset="-128"/>
              </a:rPr>
              <a:t>名</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■会場使用料：お問い合わせください。</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　　　　　　　お食事については別途ホテルとご調整お願いします。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　　　　　　　近隣のホテル様をご紹介します。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■問合せ：首里城公園管理部　</a:t>
            </a:r>
            <a:r>
              <a:rPr kumimoji="1" lang="en-US" altLang="ja-JP" dirty="0">
                <a:solidFill>
                  <a:schemeClr val="tx1"/>
                </a:solidFill>
                <a:latin typeface="ＭＳ ゴシック" panose="020B0609070205080204" pitchFamily="49" charset="-128"/>
                <a:ea typeface="ＭＳ ゴシック" panose="020B0609070205080204" pitchFamily="49" charset="-128"/>
              </a:rPr>
              <a:t>TEL</a:t>
            </a:r>
            <a:r>
              <a:rPr kumimoji="1" lang="ja-JP" altLang="en-US" dirty="0">
                <a:solidFill>
                  <a:schemeClr val="tx1"/>
                </a:solidFill>
                <a:latin typeface="ＭＳ ゴシック" panose="020B0609070205080204" pitchFamily="49" charset="-128"/>
                <a:ea typeface="ＭＳ ゴシック" panose="020B0609070205080204" pitchFamily="49" charset="-128"/>
              </a:rPr>
              <a:t>：</a:t>
            </a:r>
            <a:r>
              <a:rPr kumimoji="1" lang="en-US" altLang="ja-JP" dirty="0">
                <a:solidFill>
                  <a:schemeClr val="tx1"/>
                </a:solidFill>
                <a:latin typeface="ＭＳ ゴシック" panose="020B0609070205080204" pitchFamily="49" charset="-128"/>
                <a:ea typeface="ＭＳ ゴシック" panose="020B0609070205080204" pitchFamily="49" charset="-128"/>
              </a:rPr>
              <a:t>098-886-2020</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5127" y="1006184"/>
            <a:ext cx="4693746" cy="2987539"/>
          </a:xfrm>
          <a:prstGeom prst="rect">
            <a:avLst/>
          </a:prstGeom>
        </p:spPr>
      </p:pic>
      <p:pic>
        <p:nvPicPr>
          <p:cNvPr id="7" name="Picture 1">
            <a:extLst>
              <a:ext uri="{FF2B5EF4-FFF2-40B4-BE49-F238E27FC236}">
                <a16:creationId xmlns:a16="http://schemas.microsoft.com/office/drawing/2014/main" id="{FE8DC50E-4474-424D-B7B5-01A61D75A72E}"/>
              </a:ext>
            </a:extLst>
          </p:cNvPr>
          <p:cNvPicPr>
            <a:picLocks noChangeAspect="1"/>
          </p:cNvPicPr>
          <p:nvPr/>
        </p:nvPicPr>
        <p:blipFill>
          <a:blip r:embed="rId3">
            <a:duotone>
              <a:prstClr val="black"/>
              <a:srgbClr val="FF0000">
                <a:tint val="45000"/>
                <a:satMod val="400000"/>
              </a:srgbClr>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a:off x="695325" y="800101"/>
            <a:ext cx="8165647" cy="90700"/>
          </a:xfrm>
          <a:prstGeom prst="rect">
            <a:avLst/>
          </a:prstGeom>
          <a:noFill/>
        </p:spPr>
      </p:pic>
    </p:spTree>
    <p:extLst>
      <p:ext uri="{BB962C8B-B14F-4D97-AF65-F5344CB8AC3E}">
        <p14:creationId xmlns:p14="http://schemas.microsoft.com/office/powerpoint/2010/main" val="139025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8">
            <a:extLst>
              <a:ext uri="{FF2B5EF4-FFF2-40B4-BE49-F238E27FC236}">
                <a16:creationId xmlns:a16="http://schemas.microsoft.com/office/drawing/2014/main" id="{A7CD2513-CB8B-4B03-86BD-3D1CA180D216}"/>
              </a:ext>
            </a:extLst>
          </p:cNvPr>
          <p:cNvSpPr txBox="1">
            <a:spLocks/>
          </p:cNvSpPr>
          <p:nvPr/>
        </p:nvSpPr>
        <p:spPr>
          <a:xfrm>
            <a:off x="812285" y="304979"/>
            <a:ext cx="6669563" cy="603504"/>
          </a:xfrm>
          <a:prstGeom prst="rect">
            <a:avLst/>
          </a:prstGeom>
          <a:ln>
            <a:noFill/>
          </a:ln>
        </p:spPr>
        <p:txBody>
          <a:bodyPr rtlCol="0"/>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ＭＳ ゴシック" panose="020B0609070205080204" pitchFamily="49" charset="-128"/>
                <a:ea typeface="ＭＳ ゴシック" panose="020B0609070205080204" pitchFamily="49" charset="-128"/>
              </a:rPr>
              <a:t>首里城公園</a:t>
            </a:r>
            <a:endParaRPr lang="en-US" altLang="ja-JP" sz="3200" dirty="0">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695325" y="4630189"/>
            <a:ext cx="8165647" cy="19306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rPr>
              <a:t>首里城公園　新型コロナウイルス対策</a:t>
            </a:r>
            <a:endParaRPr kumimoji="1" lang="en-US" altLang="ja-JP" dirty="0">
              <a:solidFill>
                <a:schemeClr val="tx1"/>
              </a:solidFill>
            </a:endParaRPr>
          </a:p>
          <a:p>
            <a:r>
              <a:rPr kumimoji="1" lang="ja-JP" altLang="en-US" sz="1600" dirty="0">
                <a:solidFill>
                  <a:schemeClr val="tx1"/>
                </a:solidFill>
              </a:rPr>
              <a:t>・手指消毒と検温（サーモカメラ）を設置。</a:t>
            </a:r>
            <a:endParaRPr kumimoji="1" lang="en-US" altLang="ja-JP" sz="1600" dirty="0">
              <a:solidFill>
                <a:schemeClr val="tx1"/>
              </a:solidFill>
            </a:endParaRPr>
          </a:p>
          <a:p>
            <a:r>
              <a:rPr kumimoji="1" lang="ja-JP" altLang="en-US" sz="1600" dirty="0">
                <a:solidFill>
                  <a:schemeClr val="tx1"/>
                </a:solidFill>
              </a:rPr>
              <a:t>・手すりやドアノブ等の消毒作業を実施。</a:t>
            </a:r>
            <a:endParaRPr kumimoji="1" lang="en-US" altLang="ja-JP" sz="1600" dirty="0">
              <a:solidFill>
                <a:schemeClr val="tx1"/>
              </a:solidFill>
            </a:endParaRPr>
          </a:p>
          <a:p>
            <a:r>
              <a:rPr kumimoji="1" lang="ja-JP" altLang="en-US" sz="1600" dirty="0">
                <a:solidFill>
                  <a:schemeClr val="tx1"/>
                </a:solidFill>
              </a:rPr>
              <a:t>・</a:t>
            </a:r>
            <a:r>
              <a:rPr kumimoji="1" lang="en-US" altLang="ja-JP" sz="1600" dirty="0">
                <a:solidFill>
                  <a:schemeClr val="tx1"/>
                </a:solidFill>
              </a:rPr>
              <a:t>MICE</a:t>
            </a:r>
            <a:r>
              <a:rPr kumimoji="1" lang="ja-JP" altLang="en-US" sz="1600" dirty="0">
                <a:solidFill>
                  <a:schemeClr val="tx1"/>
                </a:solidFill>
              </a:rPr>
              <a:t>利用時の</a:t>
            </a:r>
            <a:r>
              <a:rPr lang="ja-JP" altLang="ja-JP" sz="1600" dirty="0">
                <a:solidFill>
                  <a:schemeClr val="tx1"/>
                </a:solidFill>
              </a:rPr>
              <a:t>座席</a:t>
            </a:r>
            <a:r>
              <a:rPr lang="ja-JP" altLang="en-US" sz="1600" dirty="0">
                <a:solidFill>
                  <a:schemeClr val="tx1"/>
                </a:solidFill>
              </a:rPr>
              <a:t>は</a:t>
            </a:r>
            <a:r>
              <a:rPr lang="ja-JP" altLang="ja-JP" sz="1600" dirty="0">
                <a:solidFill>
                  <a:schemeClr val="tx1"/>
                </a:solidFill>
              </a:rPr>
              <a:t>着席形式</a:t>
            </a:r>
            <a:r>
              <a:rPr lang="ja-JP" altLang="en-US" sz="1600" dirty="0">
                <a:solidFill>
                  <a:schemeClr val="tx1"/>
                </a:solidFill>
              </a:rPr>
              <a:t>とし、</a:t>
            </a:r>
            <a:r>
              <a:rPr lang="en-US" altLang="ja-JP" sz="1600" dirty="0">
                <a:solidFill>
                  <a:schemeClr val="tx1"/>
                </a:solidFill>
              </a:rPr>
              <a:t>1</a:t>
            </a:r>
            <a:r>
              <a:rPr lang="ja-JP" altLang="ja-JP" sz="1600" dirty="0">
                <a:solidFill>
                  <a:schemeClr val="tx1"/>
                </a:solidFill>
              </a:rPr>
              <a:t>テーブル</a:t>
            </a:r>
            <a:r>
              <a:rPr lang="en-US" altLang="ja-JP" sz="1600" dirty="0">
                <a:solidFill>
                  <a:schemeClr val="tx1"/>
                </a:solidFill>
              </a:rPr>
              <a:t>5</a:t>
            </a:r>
            <a:r>
              <a:rPr lang="ja-JP" altLang="ja-JP" sz="1600" dirty="0">
                <a:solidFill>
                  <a:schemeClr val="tx1"/>
                </a:solidFill>
              </a:rPr>
              <a:t>～</a:t>
            </a:r>
            <a:r>
              <a:rPr lang="en-US" altLang="ja-JP" sz="1600" dirty="0">
                <a:solidFill>
                  <a:schemeClr val="tx1"/>
                </a:solidFill>
              </a:rPr>
              <a:t>6</a:t>
            </a:r>
            <a:r>
              <a:rPr lang="ja-JP" altLang="ja-JP" sz="1600" dirty="0">
                <a:solidFill>
                  <a:schemeClr val="tx1"/>
                </a:solidFill>
              </a:rPr>
              <a:t>名の指定席</a:t>
            </a:r>
            <a:r>
              <a:rPr lang="ja-JP" altLang="en-US" sz="1600" dirty="0">
                <a:solidFill>
                  <a:schemeClr val="tx1"/>
                </a:solidFill>
              </a:rPr>
              <a:t>です。</a:t>
            </a:r>
            <a:endParaRPr kumimoji="1" lang="en-US" altLang="ja-JP" sz="1600" dirty="0">
              <a:solidFill>
                <a:schemeClr val="tx1"/>
              </a:solidFill>
            </a:endParaRPr>
          </a:p>
          <a:p>
            <a:r>
              <a:rPr kumimoji="1" lang="ja-JP" altLang="en-US" sz="1600" dirty="0">
                <a:solidFill>
                  <a:schemeClr val="tx1"/>
                </a:solidFill>
              </a:rPr>
              <a:t>・</a:t>
            </a:r>
            <a:r>
              <a:rPr lang="ja-JP" altLang="ja-JP" sz="1600" dirty="0">
                <a:solidFill>
                  <a:schemeClr val="tx1"/>
                </a:solidFill>
              </a:rPr>
              <a:t>沖縄県イベント等実施ガイドライン</a:t>
            </a:r>
            <a:r>
              <a:rPr lang="ja-JP" altLang="en-US" sz="1600" dirty="0">
                <a:solidFill>
                  <a:schemeClr val="tx1"/>
                </a:solidFill>
              </a:rPr>
              <a:t>に基づき実施します。</a:t>
            </a:r>
            <a:endParaRPr kumimoji="1" lang="en-US" altLang="ja-JP" sz="1600" dirty="0">
              <a:solidFill>
                <a:schemeClr val="tx1"/>
              </a:solidFill>
            </a:endParaRPr>
          </a:p>
          <a:p>
            <a:r>
              <a:rPr kumimoji="1" lang="ja-JP" altLang="en-US" sz="1600" dirty="0">
                <a:solidFill>
                  <a:schemeClr val="tx1"/>
                </a:solidFill>
              </a:rPr>
              <a:t>・主催者含む参加者の検温及び健康状態申告の提出をお願いします。</a:t>
            </a:r>
            <a:endParaRPr kumimoji="1" lang="en-US" altLang="ja-JP" sz="1600" dirty="0">
              <a:solidFill>
                <a:schemeClr val="tx1"/>
              </a:solidFill>
            </a:endParaRPr>
          </a:p>
        </p:txBody>
      </p:sp>
      <p:pic>
        <p:nvPicPr>
          <p:cNvPr id="7" name="Picture 1">
            <a:extLst>
              <a:ext uri="{FF2B5EF4-FFF2-40B4-BE49-F238E27FC236}">
                <a16:creationId xmlns:a16="http://schemas.microsoft.com/office/drawing/2014/main" id="{FE8DC50E-4474-424D-B7B5-01A61D75A72E}"/>
              </a:ext>
            </a:extLst>
          </p:cNvPr>
          <p:cNvPicPr>
            <a:picLocks noChangeAspect="1"/>
          </p:cNvPicPr>
          <p:nvPr/>
        </p:nvPicPr>
        <p:blipFill>
          <a:blip r:embed="rId2">
            <a:duotone>
              <a:prstClr val="black"/>
              <a:srgbClr val="FF0000">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tretch>
            <a:fillRect/>
          </a:stretch>
        </p:blipFill>
        <p:spPr>
          <a:xfrm>
            <a:off x="695325" y="800101"/>
            <a:ext cx="8165647" cy="90700"/>
          </a:xfrm>
          <a:prstGeom prst="rect">
            <a:avLst/>
          </a:prstGeom>
          <a:noFill/>
        </p:spPr>
      </p:pic>
      <p:grpSp>
        <p:nvGrpSpPr>
          <p:cNvPr id="12" name="グループ化 11">
            <a:extLst>
              <a:ext uri="{FF2B5EF4-FFF2-40B4-BE49-F238E27FC236}">
                <a16:creationId xmlns:a16="http://schemas.microsoft.com/office/drawing/2014/main" id="{2058964A-F175-4C50-8A79-9DA6C60B46F4}"/>
              </a:ext>
            </a:extLst>
          </p:cNvPr>
          <p:cNvGrpSpPr/>
          <p:nvPr/>
        </p:nvGrpSpPr>
        <p:grpSpPr>
          <a:xfrm>
            <a:off x="695325" y="912542"/>
            <a:ext cx="3930371" cy="3584643"/>
            <a:chOff x="695325" y="912542"/>
            <a:chExt cx="3930371" cy="3584643"/>
          </a:xfrm>
        </p:grpSpPr>
        <p:pic>
          <p:nvPicPr>
            <p:cNvPr id="4" name="図 3"/>
            <p:cNvPicPr>
              <a:picLocks noChangeAspect="1"/>
            </p:cNvPicPr>
            <p:nvPr/>
          </p:nvPicPr>
          <p:blipFill>
            <a:blip r:embed="rId4"/>
            <a:stretch>
              <a:fillRect/>
            </a:stretch>
          </p:blipFill>
          <p:spPr>
            <a:xfrm>
              <a:off x="695325" y="912542"/>
              <a:ext cx="3930371" cy="3584643"/>
            </a:xfrm>
            <a:prstGeom prst="rect">
              <a:avLst/>
            </a:prstGeom>
          </p:spPr>
        </p:pic>
        <p:sp>
          <p:nvSpPr>
            <p:cNvPr id="9" name="テキスト ボックス 8">
              <a:extLst>
                <a:ext uri="{FF2B5EF4-FFF2-40B4-BE49-F238E27FC236}">
                  <a16:creationId xmlns:a16="http://schemas.microsoft.com/office/drawing/2014/main" id="{FDFC2E97-5C09-4F1D-8D81-BEED7111F407}"/>
                </a:ext>
              </a:extLst>
            </p:cNvPr>
            <p:cNvSpPr txBox="1"/>
            <p:nvPr/>
          </p:nvSpPr>
          <p:spPr>
            <a:xfrm>
              <a:off x="1187670" y="1407664"/>
              <a:ext cx="2980069" cy="230832"/>
            </a:xfrm>
            <a:prstGeom prst="rect">
              <a:avLst/>
            </a:prstGeom>
            <a:solidFill>
              <a:schemeClr val="bg1"/>
            </a:solidFill>
          </p:spPr>
          <p:txBody>
            <a:bodyPr wrap="square" rtlCol="0">
              <a:spAutoFit/>
            </a:bodyPr>
            <a:lstStyle/>
            <a:p>
              <a:r>
                <a:rPr kumimoji="1" lang="ja-JP" altLang="en-US" sz="900" dirty="0"/>
                <a:t>「首里城公園</a:t>
              </a:r>
              <a:r>
                <a:rPr kumimoji="1" lang="en-US" altLang="ja-JP" sz="900" dirty="0"/>
                <a:t>MICE</a:t>
              </a:r>
              <a:r>
                <a:rPr kumimoji="1" lang="ja-JP" altLang="en-US" sz="900" dirty="0"/>
                <a:t>パーティ」参加者様（全員）</a:t>
              </a:r>
            </a:p>
          </p:txBody>
        </p:sp>
      </p:grpSp>
      <p:grpSp>
        <p:nvGrpSpPr>
          <p:cNvPr id="11" name="グループ化 10">
            <a:extLst>
              <a:ext uri="{FF2B5EF4-FFF2-40B4-BE49-F238E27FC236}">
                <a16:creationId xmlns:a16="http://schemas.microsoft.com/office/drawing/2014/main" id="{5154599A-8A89-4C58-88B7-4D723079CF0E}"/>
              </a:ext>
            </a:extLst>
          </p:cNvPr>
          <p:cNvGrpSpPr/>
          <p:nvPr/>
        </p:nvGrpSpPr>
        <p:grpSpPr>
          <a:xfrm>
            <a:off x="5048893" y="908483"/>
            <a:ext cx="3389621" cy="3588702"/>
            <a:chOff x="5048893" y="908483"/>
            <a:chExt cx="3389621" cy="3588702"/>
          </a:xfrm>
        </p:grpSpPr>
        <p:pic>
          <p:nvPicPr>
            <p:cNvPr id="3" name="図 2"/>
            <p:cNvPicPr>
              <a:picLocks noChangeAspect="1"/>
            </p:cNvPicPr>
            <p:nvPr/>
          </p:nvPicPr>
          <p:blipFill>
            <a:blip r:embed="rId5"/>
            <a:stretch>
              <a:fillRect/>
            </a:stretch>
          </p:blipFill>
          <p:spPr>
            <a:xfrm>
              <a:off x="5048893" y="908483"/>
              <a:ext cx="3389621" cy="3588702"/>
            </a:xfrm>
            <a:prstGeom prst="rect">
              <a:avLst/>
            </a:prstGeom>
          </p:spPr>
        </p:pic>
        <p:sp>
          <p:nvSpPr>
            <p:cNvPr id="10" name="テキスト ボックス 9">
              <a:extLst>
                <a:ext uri="{FF2B5EF4-FFF2-40B4-BE49-F238E27FC236}">
                  <a16:creationId xmlns:a16="http://schemas.microsoft.com/office/drawing/2014/main" id="{0BC5E09B-7226-4119-A295-B53AC7044CEF}"/>
                </a:ext>
              </a:extLst>
            </p:cNvPr>
            <p:cNvSpPr txBox="1"/>
            <p:nvPr/>
          </p:nvSpPr>
          <p:spPr>
            <a:xfrm>
              <a:off x="5388422" y="1634437"/>
              <a:ext cx="2980069" cy="230832"/>
            </a:xfrm>
            <a:prstGeom prst="rect">
              <a:avLst/>
            </a:prstGeom>
            <a:solidFill>
              <a:schemeClr val="bg1"/>
            </a:solidFill>
          </p:spPr>
          <p:txBody>
            <a:bodyPr wrap="square" rtlCol="0">
              <a:spAutoFit/>
            </a:bodyPr>
            <a:lstStyle/>
            <a:p>
              <a:r>
                <a:rPr kumimoji="1" lang="ja-JP" altLang="en-US" sz="900" dirty="0"/>
                <a:t>「</a:t>
              </a:r>
              <a:r>
                <a:rPr kumimoji="1" lang="ja-JP" altLang="en-US" sz="600" dirty="0"/>
                <a:t>首里城公園</a:t>
              </a:r>
              <a:r>
                <a:rPr kumimoji="1" lang="en-US" altLang="ja-JP" sz="600" dirty="0"/>
                <a:t>MICE</a:t>
              </a:r>
              <a:r>
                <a:rPr kumimoji="1" lang="ja-JP" altLang="en-US" sz="600" dirty="0"/>
                <a:t>パーティ」新型コロナウイルス感染拡大防止対策　同意書</a:t>
              </a:r>
              <a:endParaRPr kumimoji="1" lang="ja-JP" altLang="en-US" sz="900" dirty="0"/>
            </a:p>
          </p:txBody>
        </p:sp>
      </p:grpSp>
    </p:spTree>
    <p:extLst>
      <p:ext uri="{BB962C8B-B14F-4D97-AF65-F5344CB8AC3E}">
        <p14:creationId xmlns:p14="http://schemas.microsoft.com/office/powerpoint/2010/main" val="41817001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620</TotalTime>
  <Words>127</Words>
  <Application>Microsoft Office PowerPoint</Application>
  <PresentationFormat>画面に合わせる (4:3)</PresentationFormat>
  <Paragraphs>32</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Meiryo UI</vt:lpstr>
      <vt:lpstr>ＭＳ ゴシック</vt:lpstr>
      <vt:lpstr>游ゴシック</vt:lpstr>
      <vt:lpstr>游ゴシック Light</vt:lpstr>
      <vt:lpstr>Arial</vt:lpstr>
      <vt:lpstr>Calibri</vt:lpstr>
      <vt:lpstr>Calibri Light</vt:lpstr>
      <vt:lpstr>Georgia</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香山　優貴</dc:creator>
  <cp:lastModifiedBy>661K</cp:lastModifiedBy>
  <cp:revision>52</cp:revision>
  <cp:lastPrinted>2021-10-21T01:23:31Z</cp:lastPrinted>
  <dcterms:created xsi:type="dcterms:W3CDTF">2021-01-05T05:52:51Z</dcterms:created>
  <dcterms:modified xsi:type="dcterms:W3CDTF">2022-08-10T02:39:27Z</dcterms:modified>
</cp:coreProperties>
</file>