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30" saveSubsetFonts="1">
  <p:sldMasterIdLst>
    <p:sldMasterId id="2147483660" r:id="rId1"/>
  </p:sldMasterIdLst>
  <p:notesMasterIdLst>
    <p:notesMasterId r:id="rId3"/>
  </p:notesMasterIdLst>
  <p:sldIdLst>
    <p:sldId id="28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3447" autoAdjust="0"/>
  </p:normalViewPr>
  <p:slideViewPr>
    <p:cSldViewPr snapToGrid="0" snapToObjects="1">
      <p:cViewPr varScale="1">
        <p:scale>
          <a:sx n="63" d="100"/>
          <a:sy n="63" d="100"/>
        </p:scale>
        <p:origin x="176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18BA8C-3D49-4FA4-AD46-A01445584C29}" type="datetimeFigureOut">
              <a:rPr kumimoji="1" lang="ja-JP" altLang="en-US" smtClean="0"/>
              <a:t>2024/2/16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AD6CDD-924D-4504-86EC-A24989104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173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49350" y="1233488"/>
            <a:ext cx="4437063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B7C0E2-920A-4FC1-8BA5-82DF5EE5D275}" type="slidenum">
              <a:rPr kumimoji="1" lang="ja-JP" altLang="en-US" smtClean="0"/>
              <a:t>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7838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DD7FC-EE7A-4C12-A43B-2C5086FAFEE7}" type="datetimeFigureOut">
              <a:rPr kumimoji="1" lang="ja-JP" altLang="en-US" smtClean="0"/>
              <a:t>2024/2/16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FB57E-2286-4D66-916E-27D112C067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18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DD7FC-EE7A-4C12-A43B-2C5086FAFEE7}" type="datetimeFigureOut">
              <a:rPr kumimoji="1" lang="ja-JP" altLang="en-US" smtClean="0"/>
              <a:t>2024/2/16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FB57E-2286-4D66-916E-27D112C067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3981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DD7FC-EE7A-4C12-A43B-2C5086FAFEE7}" type="datetimeFigureOut">
              <a:rPr kumimoji="1" lang="ja-JP" altLang="en-US" smtClean="0"/>
              <a:t>2024/2/16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FB57E-2286-4D66-916E-27D112C067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800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DD7FC-EE7A-4C12-A43B-2C5086FAFEE7}" type="datetimeFigureOut">
              <a:rPr kumimoji="1" lang="ja-JP" altLang="en-US" smtClean="0"/>
              <a:t>2024/2/16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FB57E-2286-4D66-916E-27D112C067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190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DD7FC-EE7A-4C12-A43B-2C5086FAFEE7}" type="datetimeFigureOut">
              <a:rPr kumimoji="1" lang="ja-JP" altLang="en-US" smtClean="0"/>
              <a:t>2024/2/16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FB57E-2286-4D66-916E-27D112C067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650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DD7FC-EE7A-4C12-A43B-2C5086FAFEE7}" type="datetimeFigureOut">
              <a:rPr kumimoji="1" lang="ja-JP" altLang="en-US" smtClean="0"/>
              <a:t>2024/2/16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FB57E-2286-4D66-916E-27D112C067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6322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DD7FC-EE7A-4C12-A43B-2C5086FAFEE7}" type="datetimeFigureOut">
              <a:rPr kumimoji="1" lang="ja-JP" altLang="en-US" smtClean="0"/>
              <a:t>2024/2/16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FB57E-2286-4D66-916E-27D112C067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27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DD7FC-EE7A-4C12-A43B-2C5086FAFEE7}" type="datetimeFigureOut">
              <a:rPr kumimoji="1" lang="ja-JP" altLang="en-US" smtClean="0"/>
              <a:t>2024/2/16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FB57E-2286-4D66-916E-27D112C067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5200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DD7FC-EE7A-4C12-A43B-2C5086FAFEE7}" type="datetimeFigureOut">
              <a:rPr kumimoji="1" lang="ja-JP" altLang="en-US" smtClean="0"/>
              <a:t>2024/2/16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FB57E-2286-4D66-916E-27D112C067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419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DD7FC-EE7A-4C12-A43B-2C5086FAFEE7}" type="datetimeFigureOut">
              <a:rPr kumimoji="1" lang="ja-JP" altLang="en-US" smtClean="0"/>
              <a:t>2024/2/16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FB57E-2286-4D66-916E-27D112C067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764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DD7FC-EE7A-4C12-A43B-2C5086FAFEE7}" type="datetimeFigureOut">
              <a:rPr kumimoji="1" lang="ja-JP" altLang="en-US" smtClean="0"/>
              <a:t>2024/2/16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FB57E-2286-4D66-916E-27D112C067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382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DD7FC-EE7A-4C12-A43B-2C5086FAFEE7}" type="datetimeFigureOut">
              <a:rPr kumimoji="1" lang="ja-JP" altLang="en-US" smtClean="0"/>
              <a:t>2024/2/16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FB57E-2286-4D66-916E-27D112C067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605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653E18-1F2F-4B50-B36D-4FD2CD5EC9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1736" y="109446"/>
            <a:ext cx="8688040" cy="635742"/>
          </a:xfrm>
        </p:spPr>
        <p:txBody>
          <a:bodyPr>
            <a:normAutofit/>
          </a:bodyPr>
          <a:lstStyle/>
          <a:p>
            <a:pPr algn="l"/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オリオンホテル モトブ</a:t>
            </a:r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リゾート＆スパ</a:t>
            </a:r>
          </a:p>
        </p:txBody>
      </p:sp>
      <p:sp>
        <p:nvSpPr>
          <p:cNvPr id="16" name="フッター プレースホルダー 1">
            <a:extLst>
              <a:ext uri="{FF2B5EF4-FFF2-40B4-BE49-F238E27FC236}">
                <a16:creationId xmlns:a16="http://schemas.microsoft.com/office/drawing/2014/main" id="{7E4177A2-453E-0E4A-85CE-FB6DFEE29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9811" y="6550667"/>
            <a:ext cx="8837001" cy="230995"/>
          </a:xfrm>
        </p:spPr>
        <p:txBody>
          <a:bodyPr/>
          <a:lstStyle/>
          <a:p>
            <a:pPr algn="l">
              <a:defRPr/>
            </a:pPr>
            <a:r>
              <a:rPr lang="en-US" altLang="ja-JP" dirty="0"/>
              <a:t>©2019 OCVB All rights Reserved.       </a:t>
            </a:r>
            <a:r>
              <a:rPr lang="ja-JP" altLang="en-US"/>
              <a:t>　　　　　　　　　　　　　　　　　　</a:t>
            </a:r>
            <a:r>
              <a:rPr lang="en-US" altLang="ja-JP" dirty="0"/>
              <a:t>       </a:t>
            </a:r>
            <a:r>
              <a:rPr lang="ja-JP" altLang="en-US" dirty="0"/>
              <a:t>一般財団法人沖縄観光コンベンションビューロー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C1E84B6-6855-4809-B4F7-57FEC32FB366}"/>
              </a:ext>
            </a:extLst>
          </p:cNvPr>
          <p:cNvSpPr txBox="1"/>
          <p:nvPr/>
        </p:nvSpPr>
        <p:spPr>
          <a:xfrm>
            <a:off x="4565756" y="5425997"/>
            <a:ext cx="4367196" cy="86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基本情報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住所：沖縄県国頭郡本部町備瀬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148-1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0980-51-7300</a:t>
            </a: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アクセス：那覇空港から車で約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分（沖縄自動車道利用）</a:t>
            </a: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客室数：オーシャンウイング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215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室／クラブウイング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23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室　収容人数：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891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srgbClr val="FF0000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貸切：不可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35F038D6-4197-42E6-921C-A48FC6C61A0D}"/>
              </a:ext>
            </a:extLst>
          </p:cNvPr>
          <p:cNvSpPr txBox="1">
            <a:spLocks/>
          </p:cNvSpPr>
          <p:nvPr/>
        </p:nvSpPr>
        <p:spPr>
          <a:xfrm>
            <a:off x="159809" y="929315"/>
            <a:ext cx="4526991" cy="62635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人気の「沖縄美ら海水族館」に隣接し、</a:t>
            </a:r>
            <a:br>
              <a:rPr lang="en-US" altLang="ja-JP" sz="15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目の前には「快水浴百選」に選ばれた「エメラルドビーチ」の景色が広がる。</a:t>
            </a: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56BC72F7-1F73-4D67-88C4-9EBBD331426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24004" y="7035257"/>
            <a:ext cx="1056202" cy="420746"/>
          </a:xfrm>
          <a:prstGeom prst="rect">
            <a:avLst/>
          </a:prstGeom>
        </p:spPr>
      </p:pic>
      <p:sp>
        <p:nvSpPr>
          <p:cNvPr id="26" name="正方形/長方形 42">
            <a:extLst>
              <a:ext uri="{FF2B5EF4-FFF2-40B4-BE49-F238E27FC236}">
                <a16:creationId xmlns:a16="http://schemas.microsoft.com/office/drawing/2014/main" id="{4E5BC8D0-36B8-4760-AC00-5AA61CF685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8989" y="4716545"/>
            <a:ext cx="465814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「備瀬のフクギ並木」へも徒歩圏内、全室オーシャンビューのリゾートホテル。</a:t>
            </a:r>
            <a:br>
              <a:rPr lang="en-US" altLang="ja-JP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ホテル館内には「食」にこだわったレストラン、</a:t>
            </a:r>
            <a:r>
              <a:rPr lang="en-US" altLang="ja-JP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</a:t>
            </a: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300</a:t>
            </a: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名収容可能な大中の宴会場、屋内外プール、温泉、タラソスパなど付帯施設も充実しています。</a:t>
            </a: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C69955C1-2330-A345-A36C-8CA3CC6719FE}"/>
              </a:ext>
            </a:extLst>
          </p:cNvPr>
          <p:cNvCxnSpPr>
            <a:cxnSpLocks/>
          </p:cNvCxnSpPr>
          <p:nvPr/>
        </p:nvCxnSpPr>
        <p:spPr>
          <a:xfrm flipV="1">
            <a:off x="184399" y="729175"/>
            <a:ext cx="8775203" cy="0"/>
          </a:xfrm>
          <a:prstGeom prst="line">
            <a:avLst/>
          </a:prstGeom>
          <a:ln w="76200">
            <a:solidFill>
              <a:srgbClr val="B3AB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23CF3B79-25F5-154F-9E23-2376BD4DDAAE}"/>
              </a:ext>
            </a:extLst>
          </p:cNvPr>
          <p:cNvCxnSpPr>
            <a:cxnSpLocks/>
          </p:cNvCxnSpPr>
          <p:nvPr/>
        </p:nvCxnSpPr>
        <p:spPr>
          <a:xfrm flipV="1">
            <a:off x="184399" y="6430476"/>
            <a:ext cx="8775203" cy="0"/>
          </a:xfrm>
          <a:prstGeom prst="line">
            <a:avLst/>
          </a:prstGeom>
          <a:ln w="76200">
            <a:solidFill>
              <a:srgbClr val="B3AB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FFC28AE8-A0E4-E06E-6DAA-BD29E0A4BD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736" y="3733946"/>
            <a:ext cx="3733044" cy="24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D23B916-4588-1731-EA2E-83BFD4C14E25}"/>
              </a:ext>
            </a:extLst>
          </p:cNvPr>
          <p:cNvSpPr/>
          <p:nvPr/>
        </p:nvSpPr>
        <p:spPr>
          <a:xfrm>
            <a:off x="221736" y="5828774"/>
            <a:ext cx="2856744" cy="39629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</a:rPr>
              <a:t>期間限定：サンセットガーデンプラン</a:t>
            </a:r>
          </a:p>
        </p:txBody>
      </p:sp>
      <p:pic>
        <p:nvPicPr>
          <p:cNvPr id="1030" name="Picture 6" descr="宴会・会議会場">
            <a:extLst>
              <a:ext uri="{FF2B5EF4-FFF2-40B4-BE49-F238E27FC236}">
                <a16:creationId xmlns:a16="http://schemas.microsoft.com/office/drawing/2014/main" id="{CC095096-F961-E9C5-2957-9D5FA6239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736" y="1578839"/>
            <a:ext cx="4092788" cy="2046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F80D2EEB-A1BC-E248-A0AF-5DB2056E820B}"/>
              </a:ext>
            </a:extLst>
          </p:cNvPr>
          <p:cNvSpPr/>
          <p:nvPr/>
        </p:nvSpPr>
        <p:spPr>
          <a:xfrm>
            <a:off x="2832270" y="1548095"/>
            <a:ext cx="1505114" cy="3596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</a:rPr>
              <a:t>大宴会場オリオン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C54B11CE-F263-6BCE-9FD0-152BD771AB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15012" y="4114992"/>
            <a:ext cx="4367196" cy="578095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7A425EC-F71A-7ED1-9D7D-9B9B2BF71EEF}"/>
              </a:ext>
            </a:extLst>
          </p:cNvPr>
          <p:cNvSpPr txBox="1"/>
          <p:nvPr/>
        </p:nvSpPr>
        <p:spPr>
          <a:xfrm>
            <a:off x="4528989" y="3902363"/>
            <a:ext cx="196828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サンセットガーデンプラン概要</a:t>
            </a:r>
          </a:p>
        </p:txBody>
      </p:sp>
      <p:pic>
        <p:nvPicPr>
          <p:cNvPr id="15" name="図 14" descr="自然, 草, 屋外, 水 が含まれている画像&#10;&#10;自動的に生成された説明">
            <a:extLst>
              <a:ext uri="{FF2B5EF4-FFF2-40B4-BE49-F238E27FC236}">
                <a16:creationId xmlns:a16="http://schemas.microsoft.com/office/drawing/2014/main" id="{FFAB5FCF-565A-B7E6-B805-F6D2380876B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140" y="816605"/>
            <a:ext cx="4111228" cy="2429501"/>
          </a:xfrm>
          <a:prstGeom prst="rect">
            <a:avLst/>
          </a:prstGeom>
        </p:spPr>
      </p:pic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10996BE7-276B-404F-BA5C-87264E85A3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588236"/>
              </p:ext>
            </p:extLst>
          </p:nvPr>
        </p:nvGraphicFramePr>
        <p:xfrm>
          <a:off x="4615012" y="3117009"/>
          <a:ext cx="4320001" cy="801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5597">
                  <a:extLst>
                    <a:ext uri="{9D8B030D-6E8A-4147-A177-3AD203B41FA5}">
                      <a16:colId xmlns:a16="http://schemas.microsoft.com/office/drawing/2014/main" val="148916978"/>
                    </a:ext>
                  </a:extLst>
                </a:gridCol>
                <a:gridCol w="502223">
                  <a:extLst>
                    <a:ext uri="{9D8B030D-6E8A-4147-A177-3AD203B41FA5}">
                      <a16:colId xmlns:a16="http://schemas.microsoft.com/office/drawing/2014/main" val="351006551"/>
                    </a:ext>
                  </a:extLst>
                </a:gridCol>
                <a:gridCol w="504547">
                  <a:extLst>
                    <a:ext uri="{9D8B030D-6E8A-4147-A177-3AD203B41FA5}">
                      <a16:colId xmlns:a16="http://schemas.microsoft.com/office/drawing/2014/main" val="3401901847"/>
                    </a:ext>
                  </a:extLst>
                </a:gridCol>
                <a:gridCol w="490598">
                  <a:extLst>
                    <a:ext uri="{9D8B030D-6E8A-4147-A177-3AD203B41FA5}">
                      <a16:colId xmlns:a16="http://schemas.microsoft.com/office/drawing/2014/main" val="3962072711"/>
                    </a:ext>
                  </a:extLst>
                </a:gridCol>
                <a:gridCol w="360392">
                  <a:extLst>
                    <a:ext uri="{9D8B030D-6E8A-4147-A177-3AD203B41FA5}">
                      <a16:colId xmlns:a16="http://schemas.microsoft.com/office/drawing/2014/main" val="3424438405"/>
                    </a:ext>
                  </a:extLst>
                </a:gridCol>
                <a:gridCol w="645870">
                  <a:extLst>
                    <a:ext uri="{9D8B030D-6E8A-4147-A177-3AD203B41FA5}">
                      <a16:colId xmlns:a16="http://schemas.microsoft.com/office/drawing/2014/main" val="4214668919"/>
                    </a:ext>
                  </a:extLst>
                </a:gridCol>
                <a:gridCol w="760774">
                  <a:extLst>
                    <a:ext uri="{9D8B030D-6E8A-4147-A177-3AD203B41FA5}">
                      <a16:colId xmlns:a16="http://schemas.microsoft.com/office/drawing/2014/main" val="2551336774"/>
                    </a:ext>
                  </a:extLst>
                </a:gridCol>
              </a:tblGrid>
              <a:tr h="255904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ysClr val="windowText" lastClr="000000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施設名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4E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ysClr val="windowText" lastClr="000000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収容人数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4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900" b="0">
                        <a:solidFill>
                          <a:schemeClr val="tx1"/>
                        </a:solidFill>
                        <a:latin typeface="MS Gothic" panose="020B0609070205080204" pitchFamily="49" charset="-128"/>
                        <a:ea typeface="MS Gothic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900" b="0">
                        <a:solidFill>
                          <a:schemeClr val="tx1"/>
                        </a:solidFill>
                        <a:latin typeface="MS Gothic" panose="020B0609070205080204" pitchFamily="49" charset="-128"/>
                        <a:ea typeface="MS Gothic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900" b="0">
                        <a:solidFill>
                          <a:schemeClr val="tx1"/>
                        </a:solidFill>
                        <a:latin typeface="MS Gothic" panose="020B0609070205080204" pitchFamily="49" charset="-128"/>
                        <a:ea typeface="MS Gothic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ysClr val="windowText" lastClr="000000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面積（㎡）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4E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ysClr val="windowText" lastClr="000000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天井高</a:t>
                      </a:r>
                      <a:r>
                        <a:rPr kumimoji="1" lang="en-US" altLang="ja-JP" sz="900" b="0" dirty="0">
                          <a:solidFill>
                            <a:sysClr val="windowText" lastClr="000000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(</a:t>
                      </a:r>
                      <a:r>
                        <a:rPr kumimoji="1" lang="en" altLang="ja-JP" sz="900" b="0" dirty="0">
                          <a:solidFill>
                            <a:sysClr val="windowText" lastClr="000000"/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m)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4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02463"/>
                  </a:ext>
                </a:extLst>
              </a:tr>
              <a:tr h="255904">
                <a:tc vMerge="1">
                  <a:txBody>
                    <a:bodyPr/>
                    <a:lstStyle/>
                    <a:p>
                      <a:endParaRPr kumimoji="1" lang="ja-JP" altLang="en-US" sz="900" b="0">
                        <a:solidFill>
                          <a:schemeClr val="tx1"/>
                        </a:solidFill>
                        <a:latin typeface="MS Gothic" panose="020B0609070205080204" pitchFamily="49" charset="-128"/>
                        <a:ea typeface="MS Gothic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900" b="0">
                          <a:solidFill>
                            <a:sysClr val="windowText" lastClr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シアター</a:t>
                      </a:r>
                      <a:endParaRPr lang="ja-JP" sz="900" b="0">
                        <a:solidFill>
                          <a:sysClr val="windowText" lastClr="00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4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900" b="0">
                          <a:solidFill>
                            <a:sysClr val="windowText" lastClr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スクール</a:t>
                      </a:r>
                      <a:endParaRPr lang="ja-JP" sz="900" b="0">
                        <a:solidFill>
                          <a:sysClr val="windowText" lastClr="00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4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900" b="0" dirty="0">
                          <a:solidFill>
                            <a:sysClr val="windowText" lastClr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立食</a:t>
                      </a:r>
                      <a:endParaRPr lang="ja-JP" sz="900" b="0" dirty="0">
                        <a:solidFill>
                          <a:sysClr val="windowText" lastClr="00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4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900" b="0" dirty="0">
                          <a:solidFill>
                            <a:sysClr val="windowText" lastClr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正餐</a:t>
                      </a:r>
                      <a:endParaRPr lang="ja-JP" sz="900" b="0" dirty="0">
                        <a:solidFill>
                          <a:sysClr val="windowText" lastClr="000000"/>
                        </a:solidFill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4EC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900" b="0">
                        <a:solidFill>
                          <a:schemeClr val="tx1"/>
                        </a:solidFill>
                        <a:effectLst/>
                        <a:latin typeface="MS Gothic" panose="020B0609070205080204" pitchFamily="49" charset="-128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900" b="0">
                        <a:solidFill>
                          <a:schemeClr val="tx1"/>
                        </a:solidFill>
                        <a:effectLst/>
                        <a:latin typeface="MS Gothic" panose="020B0609070205080204" pitchFamily="49" charset="-128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4055477"/>
                  </a:ext>
                </a:extLst>
              </a:tr>
              <a:tr h="255904">
                <a:tc>
                  <a:txBody>
                    <a:bodyPr/>
                    <a:lstStyle/>
                    <a:p>
                      <a:pPr fontAlgn="ctr"/>
                      <a:r>
                        <a:rPr lang="ja-JP" altLang="en-US" sz="90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大宴会場オリオン</a:t>
                      </a:r>
                    </a:p>
                  </a:txBody>
                  <a:tcPr marL="76200" marR="76200" marT="76200" marB="76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525</a:t>
                      </a:r>
                    </a:p>
                  </a:txBody>
                  <a:tcPr marL="76200" marR="76200" marT="76200" marB="76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360</a:t>
                      </a:r>
                    </a:p>
                  </a:txBody>
                  <a:tcPr marL="76200" marR="76200" marT="76200" marB="76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256</a:t>
                      </a:r>
                    </a:p>
                  </a:txBody>
                  <a:tcPr marL="76200" marR="76200" marT="76200" marB="76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256</a:t>
                      </a:r>
                    </a:p>
                  </a:txBody>
                  <a:tcPr marL="76200" marR="76200" marT="76200" marB="76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560</a:t>
                      </a:r>
                    </a:p>
                  </a:txBody>
                  <a:tcPr marL="76200" marR="76200" marT="76200" marB="76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900" b="0" i="0" kern="1200" dirty="0">
                          <a:solidFill>
                            <a:schemeClr val="dk1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  <a:cs typeface="+mn-cs"/>
                        </a:rPr>
                        <a:t>6.0</a:t>
                      </a:r>
                      <a:endParaRPr lang="en-US" altLang="ja-JP" sz="900" dirty="0">
                        <a:effectLst/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76200" marR="76200" marT="76200" marB="76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796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6637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183</Words>
  <Application>Microsoft Office PowerPoint</Application>
  <PresentationFormat>画面に合わせる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MS PGothic</vt:lpstr>
      <vt:lpstr>MS PGothic</vt:lpstr>
      <vt:lpstr>游ゴシック</vt:lpstr>
      <vt:lpstr>Arial</vt:lpstr>
      <vt:lpstr>Calibri</vt:lpstr>
      <vt:lpstr>Calibri Light</vt:lpstr>
      <vt:lpstr>Office テーマ</vt:lpstr>
      <vt:lpstr>オリオンホテル モトブ リゾート＆スパ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ホテル オリオン モトブ リゾート＆スパ</dc:title>
  <dc:subject/>
  <dc:creator>user</dc:creator>
  <cp:keywords/>
  <dc:description/>
  <cp:lastModifiedBy>高橋  一師</cp:lastModifiedBy>
  <cp:revision>7</cp:revision>
  <dcterms:created xsi:type="dcterms:W3CDTF">2020-01-24T00:02:35Z</dcterms:created>
  <dcterms:modified xsi:type="dcterms:W3CDTF">2024-02-16T12:45:53Z</dcterms:modified>
  <cp:category/>
</cp:coreProperties>
</file>